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
  </p:notesMasterIdLst>
  <p:handoutMasterIdLst>
    <p:handoutMasterId r:id="rId9"/>
  </p:handoutMasterIdLst>
  <p:sldIdLst>
    <p:sldId id="256" r:id="rId2"/>
    <p:sldId id="457" r:id="rId3"/>
    <p:sldId id="462" r:id="rId4"/>
    <p:sldId id="1659" r:id="rId5"/>
    <p:sldId id="1660" r:id="rId6"/>
    <p:sldId id="1658" r:id="rId7"/>
  </p:sldIdLst>
  <p:sldSz cx="9144000" cy="5143500" type="screen16x9"/>
  <p:notesSz cx="9236075"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owler, Eric (DCJS)" initials="FE(" lastIdx="1" clrIdx="0"/>
  <p:cmAuthor id="2" name=" " initials="" lastIdx="2" clrIdx="1">
    <p:extLst>
      <p:ext uri="{19B8F6BF-5375-455C-9EA6-DF929625EA0E}">
        <p15:presenceInfo xmlns:p15="http://schemas.microsoft.com/office/powerpoint/2012/main" userId="S::dma424@nyu.edu::5f0892bc-9127-4d84-b9ef-ef8ee0c2eb9e" providerId="AD"/>
      </p:ext>
    </p:extLst>
  </p:cmAuthor>
  <p:cmAuthor id="3" name="Deb Salamone" initials="DS" lastIdx="8" clrIdx="2">
    <p:extLst>
      <p:ext uri="{19B8F6BF-5375-455C-9EA6-DF929625EA0E}">
        <p15:presenceInfo xmlns:p15="http://schemas.microsoft.com/office/powerpoint/2012/main" userId="S::dsalamone@ccsi.org::652efc9d-fc2f-4f4b-92f8-d000f73d0f51" providerId="AD"/>
      </p:ext>
    </p:extLst>
  </p:cmAuthor>
  <p:cmAuthor id="4" name="Provencher, Kathryn (OMH)" initials="P(" lastIdx="1" clrIdx="3">
    <p:extLst>
      <p:ext uri="{19B8F6BF-5375-455C-9EA6-DF929625EA0E}">
        <p15:presenceInfo xmlns:p15="http://schemas.microsoft.com/office/powerpoint/2012/main" userId="S::kathryn.provencher_omh.ny.gov#ext#@ccsi4.onmicrosoft.com::a2e80e2c-a0ac-42db-b96d-81b6afc9c4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D73"/>
    <a:srgbClr val="FFDB69"/>
    <a:srgbClr val="E2AC00"/>
    <a:srgbClr val="F3A832"/>
    <a:srgbClr val="5D7E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9" autoAdjust="0"/>
    <p:restoredTop sz="78413" autoAdjust="0"/>
  </p:normalViewPr>
  <p:slideViewPr>
    <p:cSldViewPr showGuides="1">
      <p:cViewPr varScale="1">
        <p:scale>
          <a:sx n="69" d="100"/>
          <a:sy n="69" d="100"/>
        </p:scale>
        <p:origin x="1196" y="4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299" cy="3505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231639" y="0"/>
            <a:ext cx="4002299" cy="350520"/>
          </a:xfrm>
          <a:prstGeom prst="rect">
            <a:avLst/>
          </a:prstGeom>
        </p:spPr>
        <p:txBody>
          <a:bodyPr vert="horz" lIns="91440" tIns="45720" rIns="91440" bIns="45720" rtlCol="0"/>
          <a:lstStyle>
            <a:lvl1pPr algn="r">
              <a:defRPr sz="1200"/>
            </a:lvl1pPr>
          </a:lstStyle>
          <a:p>
            <a:fld id="{F0F114CC-5063-4373-A468-4FFA6BDADAA9}" type="datetimeFigureOut">
              <a:rPr lang="en-US" smtClean="0"/>
              <a:pPr/>
              <a:t>6/12/2023</a:t>
            </a:fld>
            <a:endParaRPr lang="en-US" dirty="0"/>
          </a:p>
        </p:txBody>
      </p:sp>
      <p:sp>
        <p:nvSpPr>
          <p:cNvPr id="4" name="Footer Placeholder 3"/>
          <p:cNvSpPr>
            <a:spLocks noGrp="1"/>
          </p:cNvSpPr>
          <p:nvPr>
            <p:ph type="ftr" sz="quarter" idx="2"/>
          </p:nvPr>
        </p:nvSpPr>
        <p:spPr>
          <a:xfrm>
            <a:off x="0" y="6658664"/>
            <a:ext cx="4002299" cy="35052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31639" y="6658664"/>
            <a:ext cx="4002299" cy="350520"/>
          </a:xfrm>
          <a:prstGeom prst="rect">
            <a:avLst/>
          </a:prstGeom>
        </p:spPr>
        <p:txBody>
          <a:bodyPr vert="horz" lIns="91440" tIns="45720" rIns="91440" bIns="45720" rtlCol="0" anchor="b"/>
          <a:lstStyle>
            <a:lvl1pPr algn="r">
              <a:defRPr sz="1200"/>
            </a:lvl1pPr>
          </a:lstStyle>
          <a:p>
            <a:fld id="{C8A149D7-7507-4A78-8AC0-3D55F805EBA5}" type="slidenum">
              <a:rPr lang="en-US" smtClean="0"/>
              <a:pPr/>
              <a:t>‹#›</a:t>
            </a:fld>
            <a:endParaRPr lang="en-US" dirty="0"/>
          </a:p>
        </p:txBody>
      </p:sp>
    </p:spTree>
    <p:extLst>
      <p:ext uri="{BB962C8B-B14F-4D97-AF65-F5344CB8AC3E}">
        <p14:creationId xmlns:p14="http://schemas.microsoft.com/office/powerpoint/2010/main" val="3511046921"/>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299" cy="3505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231639" y="0"/>
            <a:ext cx="4002299" cy="350520"/>
          </a:xfrm>
          <a:prstGeom prst="rect">
            <a:avLst/>
          </a:prstGeom>
        </p:spPr>
        <p:txBody>
          <a:bodyPr vert="horz" lIns="91440" tIns="45720" rIns="91440" bIns="45720" rtlCol="0"/>
          <a:lstStyle>
            <a:lvl1pPr algn="r">
              <a:defRPr sz="1200"/>
            </a:lvl1pPr>
          </a:lstStyle>
          <a:p>
            <a:fld id="{B9A1F78A-4CE6-4EF8-ADE6-6F2F8971EA54}" type="datetimeFigureOut">
              <a:rPr lang="en-US" smtClean="0"/>
              <a:pPr/>
              <a:t>6/12/2023</a:t>
            </a:fld>
            <a:endParaRPr lang="en-US" dirty="0"/>
          </a:p>
        </p:txBody>
      </p:sp>
      <p:sp>
        <p:nvSpPr>
          <p:cNvPr id="4" name="Slide Image Placeholder 3"/>
          <p:cNvSpPr>
            <a:spLocks noGrp="1" noRot="1" noChangeAspect="1"/>
          </p:cNvSpPr>
          <p:nvPr>
            <p:ph type="sldImg" idx="2"/>
          </p:nvPr>
        </p:nvSpPr>
        <p:spPr>
          <a:xfrm>
            <a:off x="2281238" y="525463"/>
            <a:ext cx="4673600" cy="2628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23608" y="3329940"/>
            <a:ext cx="7388860" cy="31546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02299" cy="3505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31639" y="6658664"/>
            <a:ext cx="4002299" cy="350520"/>
          </a:xfrm>
          <a:prstGeom prst="rect">
            <a:avLst/>
          </a:prstGeom>
        </p:spPr>
        <p:txBody>
          <a:bodyPr vert="horz" lIns="91440" tIns="45720" rIns="91440" bIns="45720" rtlCol="0" anchor="b"/>
          <a:lstStyle>
            <a:lvl1pPr algn="r">
              <a:defRPr sz="1200"/>
            </a:lvl1pPr>
          </a:lstStyle>
          <a:p>
            <a:fld id="{8621BBDB-C51B-42E7-9C52-73EDE601D52B}" type="slidenum">
              <a:rPr lang="en-US" smtClean="0"/>
              <a:pPr/>
              <a:t>‹#›</a:t>
            </a:fld>
            <a:endParaRPr lang="en-US" dirty="0"/>
          </a:p>
        </p:txBody>
      </p:sp>
    </p:spTree>
    <p:extLst>
      <p:ext uri="{BB962C8B-B14F-4D97-AF65-F5344CB8AC3E}">
        <p14:creationId xmlns:p14="http://schemas.microsoft.com/office/powerpoint/2010/main" val="3805297009"/>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21BBDB-C51B-42E7-9C52-73EDE601D52B}" type="slidenum">
              <a:rPr lang="en-US" smtClean="0"/>
              <a:pPr/>
              <a:t>1</a:t>
            </a:fld>
            <a:endParaRPr lang="en-US" dirty="0"/>
          </a:p>
        </p:txBody>
      </p:sp>
    </p:spTree>
    <p:extLst>
      <p:ext uri="{BB962C8B-B14F-4D97-AF65-F5344CB8AC3E}">
        <p14:creationId xmlns:p14="http://schemas.microsoft.com/office/powerpoint/2010/main" val="769114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21BBDB-C51B-42E7-9C52-73EDE601D52B}" type="slidenum">
              <a:rPr lang="en-US" smtClean="0"/>
              <a:pPr/>
              <a:t>2</a:t>
            </a:fld>
            <a:endParaRPr lang="en-US" dirty="0"/>
          </a:p>
        </p:txBody>
      </p:sp>
    </p:spTree>
    <p:extLst>
      <p:ext uri="{BB962C8B-B14F-4D97-AF65-F5344CB8AC3E}">
        <p14:creationId xmlns:p14="http://schemas.microsoft.com/office/powerpoint/2010/main" val="506362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21BBDB-C51B-42E7-9C52-73EDE601D52B}" type="slidenum">
              <a:rPr lang="en-US" smtClean="0"/>
              <a:pPr/>
              <a:t>3</a:t>
            </a:fld>
            <a:endParaRPr lang="en-US" dirty="0"/>
          </a:p>
        </p:txBody>
      </p:sp>
    </p:spTree>
    <p:extLst>
      <p:ext uri="{BB962C8B-B14F-4D97-AF65-F5344CB8AC3E}">
        <p14:creationId xmlns:p14="http://schemas.microsoft.com/office/powerpoint/2010/main" val="1664219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21BBDB-C51B-42E7-9C52-73EDE601D52B}" type="slidenum">
              <a:rPr lang="en-US" smtClean="0"/>
              <a:pPr/>
              <a:t>4</a:t>
            </a:fld>
            <a:endParaRPr lang="en-US" dirty="0"/>
          </a:p>
        </p:txBody>
      </p:sp>
    </p:spTree>
    <p:extLst>
      <p:ext uri="{BB962C8B-B14F-4D97-AF65-F5344CB8AC3E}">
        <p14:creationId xmlns:p14="http://schemas.microsoft.com/office/powerpoint/2010/main" val="3367720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21BBDB-C51B-42E7-9C52-73EDE601D52B}" type="slidenum">
              <a:rPr lang="en-US" smtClean="0"/>
              <a:pPr/>
              <a:t>5</a:t>
            </a:fld>
            <a:endParaRPr lang="en-US" dirty="0"/>
          </a:p>
        </p:txBody>
      </p:sp>
    </p:spTree>
    <p:extLst>
      <p:ext uri="{BB962C8B-B14F-4D97-AF65-F5344CB8AC3E}">
        <p14:creationId xmlns:p14="http://schemas.microsoft.com/office/powerpoint/2010/main" val="684531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21BBDB-C51B-42E7-9C52-73EDE601D52B}" type="slidenum">
              <a:rPr lang="en-US" smtClean="0"/>
              <a:pPr/>
              <a:t>6</a:t>
            </a:fld>
            <a:endParaRPr lang="en-US" dirty="0"/>
          </a:p>
        </p:txBody>
      </p:sp>
    </p:spTree>
    <p:extLst>
      <p:ext uri="{BB962C8B-B14F-4D97-AF65-F5344CB8AC3E}">
        <p14:creationId xmlns:p14="http://schemas.microsoft.com/office/powerpoint/2010/main" val="3772086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January 22, 2015</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30F4BC-400C-4AFC-9E06-D490BC4E3447}" type="slidenum">
              <a:rPr lang="en-US" smtClean="0"/>
              <a:pPr/>
              <a:t>‹#›</a:t>
            </a:fld>
            <a:endParaRPr lang="en-US" dirty="0"/>
          </a:p>
        </p:txBody>
      </p:sp>
    </p:spTree>
    <p:extLst>
      <p:ext uri="{BB962C8B-B14F-4D97-AF65-F5344CB8AC3E}">
        <p14:creationId xmlns:p14="http://schemas.microsoft.com/office/powerpoint/2010/main" val="2101216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January 22, 2015</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30F4BC-400C-4AFC-9E06-D490BC4E3447}" type="slidenum">
              <a:rPr lang="en-US" smtClean="0"/>
              <a:pPr/>
              <a:t>‹#›</a:t>
            </a:fld>
            <a:endParaRPr lang="en-US" dirty="0"/>
          </a:p>
        </p:txBody>
      </p:sp>
    </p:spTree>
    <p:extLst>
      <p:ext uri="{BB962C8B-B14F-4D97-AF65-F5344CB8AC3E}">
        <p14:creationId xmlns:p14="http://schemas.microsoft.com/office/powerpoint/2010/main" val="2301527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January 22, 2015</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30F4BC-400C-4AFC-9E06-D490BC4E3447}" type="slidenum">
              <a:rPr lang="en-US" smtClean="0"/>
              <a:pPr/>
              <a:t>‹#›</a:t>
            </a:fld>
            <a:endParaRPr lang="en-US" dirty="0"/>
          </a:p>
        </p:txBody>
      </p:sp>
    </p:spTree>
    <p:extLst>
      <p:ext uri="{BB962C8B-B14F-4D97-AF65-F5344CB8AC3E}">
        <p14:creationId xmlns:p14="http://schemas.microsoft.com/office/powerpoint/2010/main" val="503879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January 22, 2015</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30F4BC-400C-4AFC-9E06-D490BC4E3447}" type="slidenum">
              <a:rPr lang="en-US" smtClean="0"/>
              <a:pPr/>
              <a:t>‹#›</a:t>
            </a:fld>
            <a:endParaRPr lang="en-US" dirty="0"/>
          </a:p>
        </p:txBody>
      </p:sp>
    </p:spTree>
    <p:extLst>
      <p:ext uri="{BB962C8B-B14F-4D97-AF65-F5344CB8AC3E}">
        <p14:creationId xmlns:p14="http://schemas.microsoft.com/office/powerpoint/2010/main" val="3603262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January 22, 2015</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230F4BC-400C-4AFC-9E06-D490BC4E3447}" type="slidenum">
              <a:rPr lang="en-US" smtClean="0"/>
              <a:pPr/>
              <a:t>‹#›</a:t>
            </a:fld>
            <a:endParaRPr lang="en-US" dirty="0"/>
          </a:p>
        </p:txBody>
      </p:sp>
    </p:spTree>
    <p:extLst>
      <p:ext uri="{BB962C8B-B14F-4D97-AF65-F5344CB8AC3E}">
        <p14:creationId xmlns:p14="http://schemas.microsoft.com/office/powerpoint/2010/main" val="1905253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January 22, 2015</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230F4BC-400C-4AFC-9E06-D490BC4E3447}" type="slidenum">
              <a:rPr lang="en-US" smtClean="0"/>
              <a:pPr/>
              <a:t>‹#›</a:t>
            </a:fld>
            <a:endParaRPr lang="en-US" dirty="0"/>
          </a:p>
        </p:txBody>
      </p:sp>
    </p:spTree>
    <p:extLst>
      <p:ext uri="{BB962C8B-B14F-4D97-AF65-F5344CB8AC3E}">
        <p14:creationId xmlns:p14="http://schemas.microsoft.com/office/powerpoint/2010/main" val="825147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January 22, 2015</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230F4BC-400C-4AFC-9E06-D490BC4E3447}" type="slidenum">
              <a:rPr lang="en-US" smtClean="0"/>
              <a:pPr/>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5890" y="4563749"/>
            <a:ext cx="2508220" cy="477358"/>
          </a:xfrm>
          <a:prstGeom prst="rect">
            <a:avLst/>
          </a:prstGeom>
        </p:spPr>
      </p:pic>
    </p:spTree>
    <p:extLst>
      <p:ext uri="{BB962C8B-B14F-4D97-AF65-F5344CB8AC3E}">
        <p14:creationId xmlns:p14="http://schemas.microsoft.com/office/powerpoint/2010/main" val="1409899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January 22, 2015</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30F4BC-400C-4AFC-9E06-D490BC4E3447}" type="slidenum">
              <a:rPr lang="en-US" smtClean="0"/>
              <a:pPr/>
              <a:t>‹#›</a:t>
            </a:fld>
            <a:endParaRPr lang="en-US" dirty="0"/>
          </a:p>
        </p:txBody>
      </p:sp>
    </p:spTree>
    <p:extLst>
      <p:ext uri="{BB962C8B-B14F-4D97-AF65-F5344CB8AC3E}">
        <p14:creationId xmlns:p14="http://schemas.microsoft.com/office/powerpoint/2010/main" val="1133932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January 22, 2015</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30F4BC-400C-4AFC-9E06-D490BC4E3447}" type="slidenum">
              <a:rPr lang="en-US" smtClean="0"/>
              <a:pPr/>
              <a:t>‹#›</a:t>
            </a:fld>
            <a:endParaRPr lang="en-US" dirty="0"/>
          </a:p>
        </p:txBody>
      </p:sp>
    </p:spTree>
    <p:extLst>
      <p:ext uri="{BB962C8B-B14F-4D97-AF65-F5344CB8AC3E}">
        <p14:creationId xmlns:p14="http://schemas.microsoft.com/office/powerpoint/2010/main" val="3022495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January 22, 2015</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30F4BC-400C-4AFC-9E06-D490BC4E3447}" type="slidenum">
              <a:rPr lang="en-US" smtClean="0"/>
              <a:pPr/>
              <a:t>‹#›</a:t>
            </a:fld>
            <a:endParaRPr lang="en-US" dirty="0"/>
          </a:p>
        </p:txBody>
      </p:sp>
    </p:spTree>
    <p:extLst>
      <p:ext uri="{BB962C8B-B14F-4D97-AF65-F5344CB8AC3E}">
        <p14:creationId xmlns:p14="http://schemas.microsoft.com/office/powerpoint/2010/main" val="962040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January 22, 2015</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30F4BC-400C-4AFC-9E06-D490BC4E3447}" type="slidenum">
              <a:rPr lang="en-US" smtClean="0"/>
              <a:pPr/>
              <a:t>‹#›</a:t>
            </a:fld>
            <a:endParaRPr lang="en-US" dirty="0"/>
          </a:p>
        </p:txBody>
      </p:sp>
    </p:spTree>
    <p:extLst>
      <p:ext uri="{BB962C8B-B14F-4D97-AF65-F5344CB8AC3E}">
        <p14:creationId xmlns:p14="http://schemas.microsoft.com/office/powerpoint/2010/main" val="2926944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January 22, 2015</a:t>
            </a:r>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230F4BC-400C-4AFC-9E06-D490BC4E3447}" type="slidenum">
              <a:rPr lang="en-US" smtClean="0"/>
              <a:pPr/>
              <a:t>‹#›</a:t>
            </a:fld>
            <a:endParaRPr lang="en-US" dirty="0"/>
          </a:p>
        </p:txBody>
      </p:sp>
    </p:spTree>
    <p:extLst>
      <p:ext uri="{BB962C8B-B14F-4D97-AF65-F5344CB8AC3E}">
        <p14:creationId xmlns:p14="http://schemas.microsoft.com/office/powerpoint/2010/main" val="18292506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62000" y="1773615"/>
            <a:ext cx="8686800"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JJAG Strategic Action Plan Highlights</a:t>
            </a:r>
          </a:p>
        </p:txBody>
      </p:sp>
      <p:grpSp>
        <p:nvGrpSpPr>
          <p:cNvPr id="18" name="Group 17"/>
          <p:cNvGrpSpPr/>
          <p:nvPr/>
        </p:nvGrpSpPr>
        <p:grpSpPr>
          <a:xfrm>
            <a:off x="0" y="3714750"/>
            <a:ext cx="9144000" cy="1447800"/>
            <a:chOff x="0" y="3714750"/>
            <a:chExt cx="9144000" cy="1447800"/>
          </a:xfrm>
        </p:grpSpPr>
        <p:sp>
          <p:nvSpPr>
            <p:cNvPr id="8" name="TextBox 7"/>
            <p:cNvSpPr txBox="1"/>
            <p:nvPr/>
          </p:nvSpPr>
          <p:spPr>
            <a:xfrm>
              <a:off x="0" y="3790950"/>
              <a:ext cx="9144000" cy="1371600"/>
            </a:xfrm>
            <a:prstGeom prst="rect">
              <a:avLst/>
            </a:prstGeom>
            <a:solidFill>
              <a:srgbClr val="002D73"/>
            </a:solidFill>
          </p:spPr>
          <p:txBody>
            <a:bodyPr wrap="square" rtlCol="0">
              <a:spAutoFit/>
            </a:bodyPr>
            <a:lstStyle/>
            <a:p>
              <a:endParaRPr lang="en-US" dirty="0"/>
            </a:p>
          </p:txBody>
        </p:sp>
        <p:sp>
          <p:nvSpPr>
            <p:cNvPr id="9" name="TextBox 8"/>
            <p:cNvSpPr txBox="1"/>
            <p:nvPr/>
          </p:nvSpPr>
          <p:spPr>
            <a:xfrm>
              <a:off x="0" y="3714750"/>
              <a:ext cx="9144000" cy="91440"/>
            </a:xfrm>
            <a:prstGeom prst="rect">
              <a:avLst/>
            </a:prstGeom>
            <a:solidFill>
              <a:srgbClr val="F3A832"/>
            </a:solidFill>
          </p:spPr>
          <p:txBody>
            <a:bodyPr wrap="square" rtlCol="0">
              <a:spAutoFit/>
            </a:bodyPr>
            <a:lstStyle/>
            <a:p>
              <a:endParaRPr lang="en-US" dirty="0"/>
            </a:p>
          </p:txBody>
        </p:sp>
        <p:sp>
          <p:nvSpPr>
            <p:cNvPr id="13" name="TextBox 12"/>
            <p:cNvSpPr txBox="1"/>
            <p:nvPr/>
          </p:nvSpPr>
          <p:spPr>
            <a:xfrm>
              <a:off x="419015" y="4292084"/>
              <a:ext cx="1905000"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June 2023</a:t>
              </a:r>
            </a:p>
          </p:txBody>
        </p:sp>
      </p:gr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779" y="407444"/>
            <a:ext cx="2508220" cy="477358"/>
          </a:xfrm>
          <a:prstGeom prst="rect">
            <a:avLst/>
          </a:prstGeom>
        </p:spPr>
      </p:pic>
    </p:spTree>
    <p:extLst>
      <p:ext uri="{BB962C8B-B14F-4D97-AF65-F5344CB8AC3E}">
        <p14:creationId xmlns:p14="http://schemas.microsoft.com/office/powerpoint/2010/main" val="3666777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19050"/>
            <a:ext cx="9144000" cy="350520"/>
            <a:chOff x="0" y="-19050"/>
            <a:chExt cx="9144000" cy="350520"/>
          </a:xfrm>
        </p:grpSpPr>
        <p:sp>
          <p:nvSpPr>
            <p:cNvPr id="4" name="TextBox 3"/>
            <p:cNvSpPr txBox="1"/>
            <p:nvPr/>
          </p:nvSpPr>
          <p:spPr>
            <a:xfrm>
              <a:off x="0" y="57150"/>
              <a:ext cx="9144000" cy="274320"/>
            </a:xfrm>
            <a:prstGeom prst="rect">
              <a:avLst/>
            </a:prstGeom>
            <a:solidFill>
              <a:srgbClr val="002D73"/>
            </a:solidFill>
          </p:spPr>
          <p:txBody>
            <a:bodyPr wrap="square" rtlCol="0">
              <a:spAutoFit/>
            </a:bodyPr>
            <a:lstStyle/>
            <a:p>
              <a:endParaRPr lang="en-US" dirty="0"/>
            </a:p>
          </p:txBody>
        </p:sp>
        <p:sp>
          <p:nvSpPr>
            <p:cNvPr id="5" name="TextBox 4"/>
            <p:cNvSpPr txBox="1"/>
            <p:nvPr/>
          </p:nvSpPr>
          <p:spPr>
            <a:xfrm>
              <a:off x="0" y="-19050"/>
              <a:ext cx="9144000" cy="91440"/>
            </a:xfrm>
            <a:prstGeom prst="rect">
              <a:avLst/>
            </a:prstGeom>
            <a:solidFill>
              <a:srgbClr val="F3A832"/>
            </a:solidFill>
          </p:spPr>
          <p:txBody>
            <a:bodyPr wrap="square" rtlCol="0">
              <a:spAutoFit/>
            </a:bodyPr>
            <a:lstStyle/>
            <a:p>
              <a:endParaRPr lang="en-US" dirty="0"/>
            </a:p>
          </p:txBody>
        </p:sp>
      </p:grpSp>
      <p:sp>
        <p:nvSpPr>
          <p:cNvPr id="3" name="Slide Number Placeholder 2"/>
          <p:cNvSpPr>
            <a:spLocks noGrp="1"/>
          </p:cNvSpPr>
          <p:nvPr>
            <p:ph type="sldNum" sz="quarter" idx="12"/>
          </p:nvPr>
        </p:nvSpPr>
        <p:spPr>
          <a:xfrm>
            <a:off x="6858000" y="91440"/>
            <a:ext cx="2133600" cy="273844"/>
          </a:xfrm>
        </p:spPr>
        <p:txBody>
          <a:bodyPr/>
          <a:lstStyle/>
          <a:p>
            <a:fld id="{D230F4BC-400C-4AFC-9E06-D490BC4E3447}" type="slidenum">
              <a:rPr lang="en-US" b="1" smtClean="0">
                <a:solidFill>
                  <a:schemeClr val="bg1"/>
                </a:solidFill>
                <a:latin typeface="Arial" panose="020B0604020202020204" pitchFamily="34" charset="0"/>
                <a:cs typeface="Arial" panose="020B0604020202020204" pitchFamily="34" charset="0"/>
              </a:rPr>
              <a:pPr/>
              <a:t>2</a:t>
            </a:fld>
            <a:endParaRPr lang="en-US" b="1" dirty="0">
              <a:solidFill>
                <a:schemeClr val="bg1"/>
              </a:solidFill>
              <a:latin typeface="Arial" panose="020B0604020202020204" pitchFamily="34" charset="0"/>
              <a:cs typeface="Arial" panose="020B0604020202020204" pitchFamily="34" charset="0"/>
            </a:endParaRPr>
          </a:p>
        </p:txBody>
      </p:sp>
      <p:sp>
        <p:nvSpPr>
          <p:cNvPr id="2" name="TextBox 1"/>
          <p:cNvSpPr txBox="1"/>
          <p:nvPr/>
        </p:nvSpPr>
        <p:spPr>
          <a:xfrm>
            <a:off x="444500" y="1581150"/>
            <a:ext cx="8305800" cy="2246769"/>
          </a:xfrm>
          <a:prstGeom prst="rect">
            <a:avLst/>
          </a:prstGeom>
          <a:noFill/>
        </p:spPr>
        <p:txBody>
          <a:bodyPr wrap="square" rtlCol="0">
            <a:spAutoFit/>
          </a:bodyPr>
          <a:lstStyle/>
          <a:p>
            <a:pPr>
              <a:defRPr/>
            </a:pPr>
            <a:r>
              <a:rPr lang="en-US" sz="2800" dirty="0">
                <a:latin typeface="Arial" panose="020B0604020202020204" pitchFamily="34" charset="0"/>
                <a:cs typeface="Arial" panose="020B0604020202020204" pitchFamily="34" charset="0"/>
              </a:rPr>
              <a:t>The New York State youth justice system operates with effective, safe, fair, and equitable practices that promote public safety, prevention, wellness and healing, maintain commitments to Raise the Age priorities, and align with intersecting systems.</a:t>
            </a:r>
            <a:endParaRPr lang="en-US" sz="2800" i="1" dirty="0">
              <a:latin typeface="Arial" panose="020B0604020202020204" pitchFamily="34" charset="0"/>
              <a:cs typeface="Arial" panose="020B0604020202020204" pitchFamily="34" charset="0"/>
            </a:endParaRPr>
          </a:p>
        </p:txBody>
      </p:sp>
      <p:sp>
        <p:nvSpPr>
          <p:cNvPr id="6" name="TextBox 5"/>
          <p:cNvSpPr txBox="1"/>
          <p:nvPr/>
        </p:nvSpPr>
        <p:spPr>
          <a:xfrm>
            <a:off x="139700" y="544830"/>
            <a:ext cx="8915400" cy="584775"/>
          </a:xfrm>
          <a:prstGeom prst="rect">
            <a:avLst/>
          </a:prstGeom>
          <a:noFill/>
        </p:spPr>
        <p:txBody>
          <a:bodyPr wrap="square" rtlCol="0">
            <a:spAutoFit/>
          </a:bodyPr>
          <a:lstStyle/>
          <a:p>
            <a:pPr algn="ctr"/>
            <a:r>
              <a:rPr lang="en-US" sz="3200" b="1" dirty="0">
                <a:latin typeface="Arial" panose="020B0604020202020204" pitchFamily="34" charset="0"/>
                <a:cs typeface="Arial" panose="020B0604020202020204" pitchFamily="34" charset="0"/>
              </a:rPr>
              <a:t>JJAG Vision</a:t>
            </a:r>
          </a:p>
        </p:txBody>
      </p:sp>
    </p:spTree>
    <p:extLst>
      <p:ext uri="{BB962C8B-B14F-4D97-AF65-F5344CB8AC3E}">
        <p14:creationId xmlns:p14="http://schemas.microsoft.com/office/powerpoint/2010/main" val="3619240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19050"/>
            <a:ext cx="9144000" cy="350520"/>
            <a:chOff x="0" y="-19050"/>
            <a:chExt cx="9144000" cy="350520"/>
          </a:xfrm>
        </p:grpSpPr>
        <p:sp>
          <p:nvSpPr>
            <p:cNvPr id="4" name="TextBox 3"/>
            <p:cNvSpPr txBox="1"/>
            <p:nvPr/>
          </p:nvSpPr>
          <p:spPr>
            <a:xfrm>
              <a:off x="0" y="57150"/>
              <a:ext cx="9144000" cy="274320"/>
            </a:xfrm>
            <a:prstGeom prst="rect">
              <a:avLst/>
            </a:prstGeom>
            <a:solidFill>
              <a:srgbClr val="002D73"/>
            </a:solidFill>
          </p:spPr>
          <p:txBody>
            <a:bodyPr wrap="square" rtlCol="0">
              <a:spAutoFit/>
            </a:bodyPr>
            <a:lstStyle/>
            <a:p>
              <a:endParaRPr lang="en-US" dirty="0"/>
            </a:p>
          </p:txBody>
        </p:sp>
        <p:sp>
          <p:nvSpPr>
            <p:cNvPr id="5" name="TextBox 4"/>
            <p:cNvSpPr txBox="1"/>
            <p:nvPr/>
          </p:nvSpPr>
          <p:spPr>
            <a:xfrm>
              <a:off x="0" y="-19050"/>
              <a:ext cx="9144000" cy="91440"/>
            </a:xfrm>
            <a:prstGeom prst="rect">
              <a:avLst/>
            </a:prstGeom>
            <a:solidFill>
              <a:srgbClr val="F3A832"/>
            </a:solidFill>
          </p:spPr>
          <p:txBody>
            <a:bodyPr wrap="square" rtlCol="0">
              <a:spAutoFit/>
            </a:bodyPr>
            <a:lstStyle/>
            <a:p>
              <a:endParaRPr lang="en-US" dirty="0"/>
            </a:p>
          </p:txBody>
        </p:sp>
      </p:grpSp>
      <p:sp>
        <p:nvSpPr>
          <p:cNvPr id="3" name="Slide Number Placeholder 2"/>
          <p:cNvSpPr>
            <a:spLocks noGrp="1"/>
          </p:cNvSpPr>
          <p:nvPr>
            <p:ph type="sldNum" sz="quarter" idx="12"/>
          </p:nvPr>
        </p:nvSpPr>
        <p:spPr>
          <a:xfrm>
            <a:off x="6858000" y="91440"/>
            <a:ext cx="2133600" cy="273844"/>
          </a:xfrm>
        </p:spPr>
        <p:txBody>
          <a:bodyPr/>
          <a:lstStyle/>
          <a:p>
            <a:fld id="{D230F4BC-400C-4AFC-9E06-D490BC4E3447}" type="slidenum">
              <a:rPr lang="en-US" b="1" smtClean="0">
                <a:solidFill>
                  <a:schemeClr val="bg1"/>
                </a:solidFill>
                <a:latin typeface="Arial" panose="020B0604020202020204" pitchFamily="34" charset="0"/>
                <a:cs typeface="Arial" panose="020B0604020202020204" pitchFamily="34" charset="0"/>
              </a:rPr>
              <a:pPr/>
              <a:t>3</a:t>
            </a:fld>
            <a:endParaRPr lang="en-US" b="1" dirty="0">
              <a:solidFill>
                <a:schemeClr val="bg1"/>
              </a:solidFill>
              <a:latin typeface="Arial" panose="020B0604020202020204" pitchFamily="34" charset="0"/>
              <a:cs typeface="Arial" panose="020B0604020202020204" pitchFamily="34" charset="0"/>
            </a:endParaRPr>
          </a:p>
        </p:txBody>
      </p:sp>
      <p:sp>
        <p:nvSpPr>
          <p:cNvPr id="6" name="TextBox 5"/>
          <p:cNvSpPr txBox="1"/>
          <p:nvPr/>
        </p:nvSpPr>
        <p:spPr>
          <a:xfrm>
            <a:off x="114300" y="446856"/>
            <a:ext cx="8915400" cy="584775"/>
          </a:xfrm>
          <a:prstGeom prst="rect">
            <a:avLst/>
          </a:prstGeom>
          <a:noFill/>
        </p:spPr>
        <p:txBody>
          <a:bodyPr wrap="square" rtlCol="0">
            <a:spAutoFit/>
          </a:bodyPr>
          <a:lstStyle/>
          <a:p>
            <a:pPr algn="ctr"/>
            <a:r>
              <a:rPr lang="en-US" sz="3200" b="1" dirty="0">
                <a:latin typeface="Arial" panose="020B0604020202020204" pitchFamily="34" charset="0"/>
                <a:cs typeface="Arial" panose="020B0604020202020204" pitchFamily="34" charset="0"/>
              </a:rPr>
              <a:t>Goal #1</a:t>
            </a:r>
          </a:p>
        </p:txBody>
      </p:sp>
      <p:sp>
        <p:nvSpPr>
          <p:cNvPr id="8" name="TextBox 7"/>
          <p:cNvSpPr txBox="1"/>
          <p:nvPr/>
        </p:nvSpPr>
        <p:spPr>
          <a:xfrm>
            <a:off x="381000" y="1113204"/>
            <a:ext cx="8305800" cy="3477875"/>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Support Efficient Coordination, Alignment, and Delivery of Services that Reflect the Priorities of State Agencies and the Partnership for Youth Justice throughout New York State: Highlight successful practices and encourage the use of new tools and practices to increase system effectiveness and measure outcomes. </a:t>
            </a:r>
          </a:p>
          <a:p>
            <a:endParaRPr lang="en-US" sz="1600" dirty="0">
              <a:latin typeface="Arial" panose="020B0604020202020204" pitchFamily="34" charset="0"/>
              <a:cs typeface="Arial" panose="020B0604020202020204" pitchFamily="34" charset="0"/>
            </a:endParaRPr>
          </a:p>
          <a:p>
            <a:r>
              <a:rPr lang="en-US" sz="1400" i="1" dirty="0">
                <a:latin typeface="Arial" panose="020B0604020202020204" pitchFamily="34" charset="0"/>
                <a:cs typeface="Arial" panose="020B0604020202020204" pitchFamily="34" charset="0"/>
              </a:rPr>
              <a:t>Sustain Positive Outcomes from Pandemic-Related Changes: </a:t>
            </a:r>
            <a:r>
              <a:rPr lang="en-US" sz="1400" dirty="0">
                <a:latin typeface="Arial" panose="020B0604020202020204" pitchFamily="34" charset="0"/>
                <a:cs typeface="Arial" panose="020B0604020202020204" pitchFamily="34" charset="0"/>
              </a:rPr>
              <a:t>Explore virtual approaches that address implicit bias and racial and ethnic disparities into everyday practice, where possible. </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r>
              <a:rPr lang="en-US" sz="1400" i="1" dirty="0">
                <a:latin typeface="Arial" panose="020B0604020202020204" pitchFamily="34" charset="0"/>
                <a:cs typeface="Arial" panose="020B0604020202020204" pitchFamily="34" charset="0"/>
              </a:rPr>
              <a:t>Align Efforts and Services: </a:t>
            </a:r>
            <a:r>
              <a:rPr lang="en-US" sz="1400" dirty="0">
                <a:latin typeface="Arial" panose="020B0604020202020204" pitchFamily="34" charset="0"/>
                <a:cs typeface="Arial" panose="020B0604020202020204" pitchFamily="34" charset="0"/>
              </a:rPr>
              <a:t>Participate in regular communication, coordination and alignment of efforts across systems and between the JJAG and the Regional Youth Justice Teams. Ensure consistency with State Agency priorities, and the Partnership for Youth Justice. </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r>
              <a:rPr lang="en-US" sz="1400" i="1" dirty="0">
                <a:latin typeface="Arial" panose="020B0604020202020204" pitchFamily="34" charset="0"/>
                <a:cs typeface="Arial" panose="020B0604020202020204" pitchFamily="34" charset="0"/>
              </a:rPr>
              <a:t>Support Implementation Science, Translational Efforts, and Effective Outcomes: </a:t>
            </a:r>
            <a:r>
              <a:rPr lang="en-US" sz="1400" dirty="0">
                <a:latin typeface="Arial" panose="020B0604020202020204" pitchFamily="34" charset="0"/>
                <a:cs typeface="Arial" panose="020B0604020202020204" pitchFamily="34" charset="0"/>
              </a:rPr>
              <a:t>Encourage the use of effective tools and provide technical assistance to support localities in implementing effective services and quantitative and qualitative measures. </a:t>
            </a:r>
          </a:p>
        </p:txBody>
      </p:sp>
    </p:spTree>
    <p:extLst>
      <p:ext uri="{BB962C8B-B14F-4D97-AF65-F5344CB8AC3E}">
        <p14:creationId xmlns:p14="http://schemas.microsoft.com/office/powerpoint/2010/main" val="2108904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19050"/>
            <a:ext cx="9144000" cy="350520"/>
            <a:chOff x="0" y="-19050"/>
            <a:chExt cx="9144000" cy="350520"/>
          </a:xfrm>
        </p:grpSpPr>
        <p:sp>
          <p:nvSpPr>
            <p:cNvPr id="4" name="TextBox 3"/>
            <p:cNvSpPr txBox="1"/>
            <p:nvPr/>
          </p:nvSpPr>
          <p:spPr>
            <a:xfrm>
              <a:off x="0" y="57150"/>
              <a:ext cx="9144000" cy="274320"/>
            </a:xfrm>
            <a:prstGeom prst="rect">
              <a:avLst/>
            </a:prstGeom>
            <a:solidFill>
              <a:srgbClr val="002D73"/>
            </a:solidFill>
          </p:spPr>
          <p:txBody>
            <a:bodyPr wrap="square" rtlCol="0">
              <a:spAutoFit/>
            </a:bodyPr>
            <a:lstStyle/>
            <a:p>
              <a:endParaRPr lang="en-US" dirty="0"/>
            </a:p>
          </p:txBody>
        </p:sp>
        <p:sp>
          <p:nvSpPr>
            <p:cNvPr id="5" name="TextBox 4"/>
            <p:cNvSpPr txBox="1"/>
            <p:nvPr/>
          </p:nvSpPr>
          <p:spPr>
            <a:xfrm>
              <a:off x="0" y="-19050"/>
              <a:ext cx="9144000" cy="91440"/>
            </a:xfrm>
            <a:prstGeom prst="rect">
              <a:avLst/>
            </a:prstGeom>
            <a:solidFill>
              <a:srgbClr val="F3A832"/>
            </a:solidFill>
          </p:spPr>
          <p:txBody>
            <a:bodyPr wrap="square" rtlCol="0">
              <a:spAutoFit/>
            </a:bodyPr>
            <a:lstStyle/>
            <a:p>
              <a:endParaRPr lang="en-US" dirty="0"/>
            </a:p>
          </p:txBody>
        </p:sp>
      </p:grpSp>
      <p:sp>
        <p:nvSpPr>
          <p:cNvPr id="3" name="Slide Number Placeholder 2"/>
          <p:cNvSpPr>
            <a:spLocks noGrp="1"/>
          </p:cNvSpPr>
          <p:nvPr>
            <p:ph type="sldNum" sz="quarter" idx="12"/>
          </p:nvPr>
        </p:nvSpPr>
        <p:spPr>
          <a:xfrm>
            <a:off x="6858000" y="91440"/>
            <a:ext cx="2133600" cy="273844"/>
          </a:xfrm>
        </p:spPr>
        <p:txBody>
          <a:bodyPr/>
          <a:lstStyle/>
          <a:p>
            <a:fld id="{D230F4BC-400C-4AFC-9E06-D490BC4E3447}" type="slidenum">
              <a:rPr lang="en-US" b="1" smtClean="0">
                <a:solidFill>
                  <a:schemeClr val="bg1"/>
                </a:solidFill>
                <a:latin typeface="Arial" panose="020B0604020202020204" pitchFamily="34" charset="0"/>
                <a:cs typeface="Arial" panose="020B0604020202020204" pitchFamily="34" charset="0"/>
              </a:rPr>
              <a:pPr/>
              <a:t>4</a:t>
            </a:fld>
            <a:endParaRPr lang="en-US" b="1" dirty="0">
              <a:solidFill>
                <a:schemeClr val="bg1"/>
              </a:solidFill>
              <a:latin typeface="Arial" panose="020B0604020202020204" pitchFamily="34" charset="0"/>
              <a:cs typeface="Arial" panose="020B0604020202020204" pitchFamily="34" charset="0"/>
            </a:endParaRPr>
          </a:p>
        </p:txBody>
      </p:sp>
      <p:sp>
        <p:nvSpPr>
          <p:cNvPr id="6" name="TextBox 5"/>
          <p:cNvSpPr txBox="1"/>
          <p:nvPr/>
        </p:nvSpPr>
        <p:spPr>
          <a:xfrm>
            <a:off x="114300" y="381165"/>
            <a:ext cx="8915400" cy="584775"/>
          </a:xfrm>
          <a:prstGeom prst="rect">
            <a:avLst/>
          </a:prstGeom>
          <a:noFill/>
        </p:spPr>
        <p:txBody>
          <a:bodyPr wrap="square" rtlCol="0">
            <a:spAutoFit/>
          </a:bodyPr>
          <a:lstStyle/>
          <a:p>
            <a:pPr algn="ctr"/>
            <a:r>
              <a:rPr lang="en-US" sz="3200" b="1" dirty="0">
                <a:latin typeface="Arial" panose="020B0604020202020204" pitchFamily="34" charset="0"/>
                <a:cs typeface="Arial" panose="020B0604020202020204" pitchFamily="34" charset="0"/>
              </a:rPr>
              <a:t>Goal #2</a:t>
            </a:r>
          </a:p>
        </p:txBody>
      </p:sp>
      <p:sp>
        <p:nvSpPr>
          <p:cNvPr id="8" name="TextBox 7"/>
          <p:cNvSpPr txBox="1"/>
          <p:nvPr/>
        </p:nvSpPr>
        <p:spPr>
          <a:xfrm>
            <a:off x="190500" y="1123950"/>
            <a:ext cx="8763000" cy="3293209"/>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Establish and Implement Youth Justice Policy Priorities: Effectively and proactively serve all youth who encounter the youth justice system, while placing an enhanced focus on prevention and the following priority areas.</a:t>
            </a:r>
          </a:p>
          <a:p>
            <a:endParaRPr lang="en-US" sz="1200" dirty="0">
              <a:latin typeface="Arial" panose="020B0604020202020204" pitchFamily="34" charset="0"/>
              <a:cs typeface="Arial" panose="020B0604020202020204" pitchFamily="34" charset="0"/>
            </a:endParaRPr>
          </a:p>
          <a:p>
            <a:r>
              <a:rPr lang="en-US" sz="1400" i="1" dirty="0">
                <a:latin typeface="Arial" panose="020B0604020202020204" pitchFamily="34" charset="0"/>
                <a:cs typeface="Arial" panose="020B0604020202020204" pitchFamily="34" charset="0"/>
              </a:rPr>
              <a:t>Address Racial and Ethnic Disparities: </a:t>
            </a:r>
            <a:r>
              <a:rPr lang="en-US" sz="1400" dirty="0">
                <a:latin typeface="Arial" panose="020B0604020202020204" pitchFamily="34" charset="0"/>
                <a:cs typeface="Arial" panose="020B0604020202020204" pitchFamily="34" charset="0"/>
              </a:rPr>
              <a:t>Conduct all youth justice work using strategies that will intentionally eliminate racial and ethnic disparities and grounded in anti-racist theory.</a:t>
            </a:r>
            <a:endParaRPr lang="en-US" sz="1200" dirty="0">
              <a:latin typeface="Arial" panose="020B0604020202020204" pitchFamily="34" charset="0"/>
              <a:cs typeface="Arial" panose="020B0604020202020204" pitchFamily="34" charset="0"/>
            </a:endParaRPr>
          </a:p>
          <a:p>
            <a:endParaRPr lang="en-US" sz="800" dirty="0">
              <a:latin typeface="Arial" panose="020B0604020202020204" pitchFamily="34" charset="0"/>
              <a:cs typeface="Arial" panose="020B0604020202020204" pitchFamily="34" charset="0"/>
            </a:endParaRPr>
          </a:p>
          <a:p>
            <a:r>
              <a:rPr lang="en-US" sz="1400" i="1" dirty="0">
                <a:latin typeface="Arial" panose="020B0604020202020204" pitchFamily="34" charset="0"/>
                <a:cs typeface="Arial" panose="020B0604020202020204" pitchFamily="34" charset="0"/>
              </a:rPr>
              <a:t>Focus on Trauma, Healing, and Behavioral Health: </a:t>
            </a:r>
            <a:r>
              <a:rPr lang="en-US" sz="1400" dirty="0">
                <a:latin typeface="Arial" panose="020B0604020202020204" pitchFamily="34" charset="0"/>
                <a:cs typeface="Arial" panose="020B0604020202020204" pitchFamily="34" charset="0"/>
              </a:rPr>
              <a:t>Address systems issues related to and guide youth justice system professionals in understanding adolescent brain development, trauma and behavioral health, and in implementing effective and healing-centered responses to youth behavioral issues. </a:t>
            </a:r>
          </a:p>
          <a:p>
            <a:endParaRPr lang="en-US" sz="800" dirty="0">
              <a:latin typeface="Arial" panose="020B0604020202020204" pitchFamily="34" charset="0"/>
              <a:cs typeface="Arial" panose="020B0604020202020204" pitchFamily="34" charset="0"/>
            </a:endParaRPr>
          </a:p>
          <a:p>
            <a:r>
              <a:rPr lang="en-US" sz="1400" i="1" dirty="0">
                <a:latin typeface="Arial" panose="020B0604020202020204" pitchFamily="34" charset="0"/>
                <a:cs typeface="Arial" panose="020B0604020202020204" pitchFamily="34" charset="0"/>
              </a:rPr>
              <a:t>Deliver Prevention Efforts and Youth-Centered Services:</a:t>
            </a:r>
            <a:r>
              <a:rPr lang="en-US" sz="1400" dirty="0">
                <a:latin typeface="Arial" panose="020B0604020202020204" pitchFamily="34" charset="0"/>
                <a:cs typeface="Arial" panose="020B0604020202020204" pitchFamily="34" charset="0"/>
              </a:rPr>
              <a:t> Prevent youth from system engagement and remove youth from system involvement at the earliest point maximizing their success and public safety, with a special focus on systemically marginalized populations and a deliberate intention to engage the community for support. </a:t>
            </a:r>
          </a:p>
          <a:p>
            <a:endParaRPr lang="en-US" sz="600" dirty="0"/>
          </a:p>
        </p:txBody>
      </p:sp>
    </p:spTree>
    <p:extLst>
      <p:ext uri="{BB962C8B-B14F-4D97-AF65-F5344CB8AC3E}">
        <p14:creationId xmlns:p14="http://schemas.microsoft.com/office/powerpoint/2010/main" val="3858821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19050"/>
            <a:ext cx="9144000" cy="350520"/>
            <a:chOff x="0" y="-19050"/>
            <a:chExt cx="9144000" cy="350520"/>
          </a:xfrm>
        </p:grpSpPr>
        <p:sp>
          <p:nvSpPr>
            <p:cNvPr id="4" name="TextBox 3"/>
            <p:cNvSpPr txBox="1"/>
            <p:nvPr/>
          </p:nvSpPr>
          <p:spPr>
            <a:xfrm>
              <a:off x="0" y="57150"/>
              <a:ext cx="9144000" cy="274320"/>
            </a:xfrm>
            <a:prstGeom prst="rect">
              <a:avLst/>
            </a:prstGeom>
            <a:solidFill>
              <a:srgbClr val="002D73"/>
            </a:solidFill>
          </p:spPr>
          <p:txBody>
            <a:bodyPr wrap="square" rtlCol="0">
              <a:spAutoFit/>
            </a:bodyPr>
            <a:lstStyle/>
            <a:p>
              <a:endParaRPr lang="en-US" dirty="0"/>
            </a:p>
          </p:txBody>
        </p:sp>
        <p:sp>
          <p:nvSpPr>
            <p:cNvPr id="5" name="TextBox 4"/>
            <p:cNvSpPr txBox="1"/>
            <p:nvPr/>
          </p:nvSpPr>
          <p:spPr>
            <a:xfrm>
              <a:off x="0" y="-19050"/>
              <a:ext cx="9144000" cy="91440"/>
            </a:xfrm>
            <a:prstGeom prst="rect">
              <a:avLst/>
            </a:prstGeom>
            <a:solidFill>
              <a:srgbClr val="F3A832"/>
            </a:solidFill>
          </p:spPr>
          <p:txBody>
            <a:bodyPr wrap="square" rtlCol="0">
              <a:spAutoFit/>
            </a:bodyPr>
            <a:lstStyle/>
            <a:p>
              <a:endParaRPr lang="en-US" dirty="0"/>
            </a:p>
          </p:txBody>
        </p:sp>
      </p:grpSp>
      <p:sp>
        <p:nvSpPr>
          <p:cNvPr id="3" name="Slide Number Placeholder 2"/>
          <p:cNvSpPr>
            <a:spLocks noGrp="1"/>
          </p:cNvSpPr>
          <p:nvPr>
            <p:ph type="sldNum" sz="quarter" idx="12"/>
          </p:nvPr>
        </p:nvSpPr>
        <p:spPr>
          <a:xfrm>
            <a:off x="6858000" y="91440"/>
            <a:ext cx="2133600" cy="273844"/>
          </a:xfrm>
        </p:spPr>
        <p:txBody>
          <a:bodyPr/>
          <a:lstStyle/>
          <a:p>
            <a:fld id="{D230F4BC-400C-4AFC-9E06-D490BC4E3447}" type="slidenum">
              <a:rPr lang="en-US" b="1" smtClean="0">
                <a:solidFill>
                  <a:schemeClr val="bg1"/>
                </a:solidFill>
                <a:latin typeface="Arial" panose="020B0604020202020204" pitchFamily="34" charset="0"/>
                <a:cs typeface="Arial" panose="020B0604020202020204" pitchFamily="34" charset="0"/>
              </a:rPr>
              <a:pPr/>
              <a:t>5</a:t>
            </a:fld>
            <a:endParaRPr lang="en-US" b="1" dirty="0">
              <a:solidFill>
                <a:schemeClr val="bg1"/>
              </a:solidFill>
              <a:latin typeface="Arial" panose="020B0604020202020204" pitchFamily="34" charset="0"/>
              <a:cs typeface="Arial" panose="020B0604020202020204" pitchFamily="34" charset="0"/>
            </a:endParaRPr>
          </a:p>
        </p:txBody>
      </p:sp>
      <p:sp>
        <p:nvSpPr>
          <p:cNvPr id="6" name="TextBox 5"/>
          <p:cNvSpPr txBox="1"/>
          <p:nvPr/>
        </p:nvSpPr>
        <p:spPr>
          <a:xfrm>
            <a:off x="114300" y="315099"/>
            <a:ext cx="8915400" cy="584775"/>
          </a:xfrm>
          <a:prstGeom prst="rect">
            <a:avLst/>
          </a:prstGeom>
          <a:noFill/>
        </p:spPr>
        <p:txBody>
          <a:bodyPr wrap="square" rtlCol="0">
            <a:spAutoFit/>
          </a:bodyPr>
          <a:lstStyle/>
          <a:p>
            <a:pPr algn="ctr"/>
            <a:r>
              <a:rPr lang="en-US" sz="3200" b="1" dirty="0">
                <a:latin typeface="Arial" panose="020B0604020202020204" pitchFamily="34" charset="0"/>
                <a:cs typeface="Arial" panose="020B0604020202020204" pitchFamily="34" charset="0"/>
              </a:rPr>
              <a:t>Goal #2 - Continued</a:t>
            </a:r>
          </a:p>
        </p:txBody>
      </p:sp>
      <p:sp>
        <p:nvSpPr>
          <p:cNvPr id="8" name="TextBox 7"/>
          <p:cNvSpPr txBox="1"/>
          <p:nvPr/>
        </p:nvSpPr>
        <p:spPr>
          <a:xfrm>
            <a:off x="190500" y="1047750"/>
            <a:ext cx="8763000" cy="3170099"/>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Establish and Implement Youth Justice Policy Priorities: Effectively and proactively serve all youth who encounter the youth justice system, while placing an enhanced focus on prevention and the following priority areas.</a:t>
            </a:r>
          </a:p>
          <a:p>
            <a:endParaRPr lang="en-US" sz="500" dirty="0">
              <a:latin typeface="Arial" panose="020B0604020202020204" pitchFamily="34" charset="0"/>
              <a:cs typeface="Arial" panose="020B0604020202020204" pitchFamily="34" charset="0"/>
            </a:endParaRPr>
          </a:p>
          <a:p>
            <a:endParaRPr lang="en-US" sz="700" dirty="0">
              <a:latin typeface="Arial" panose="020B0604020202020204" pitchFamily="34" charset="0"/>
              <a:cs typeface="Arial" panose="020B0604020202020204" pitchFamily="34" charset="0"/>
            </a:endParaRPr>
          </a:p>
          <a:p>
            <a:r>
              <a:rPr lang="en-US" sz="1400" i="1" dirty="0">
                <a:latin typeface="Arial" panose="020B0604020202020204" pitchFamily="34" charset="0"/>
                <a:cs typeface="Arial" panose="020B0604020202020204" pitchFamily="34" charset="0"/>
              </a:rPr>
              <a:t>Partner with Schools: </a:t>
            </a:r>
            <a:r>
              <a:rPr lang="en-US" sz="1400" dirty="0">
                <a:latin typeface="Arial" panose="020B0604020202020204" pitchFamily="34" charset="0"/>
                <a:cs typeface="Arial" panose="020B0604020202020204" pitchFamily="34" charset="0"/>
              </a:rPr>
              <a:t>Recognize the centrality of schools and engage districts in partnership to develop and implement effective caring and supportive educational environments and ensuring the tracking of positive youth outcomes. As the COVID- 19 pandemic evolves, commit to assisting schools as they reach and serve vulnerable youth populations. </a:t>
            </a:r>
          </a:p>
          <a:p>
            <a:endParaRPr lang="en-US" sz="700" dirty="0">
              <a:latin typeface="Arial" panose="020B0604020202020204" pitchFamily="34" charset="0"/>
              <a:cs typeface="Arial" panose="020B0604020202020204" pitchFamily="34" charset="0"/>
            </a:endParaRPr>
          </a:p>
          <a:p>
            <a:r>
              <a:rPr lang="en-US" sz="1400" i="1" dirty="0">
                <a:latin typeface="Arial" panose="020B0604020202020204" pitchFamily="34" charset="0"/>
                <a:cs typeface="Arial" panose="020B0604020202020204" pitchFamily="34" charset="0"/>
              </a:rPr>
              <a:t>Establish Police and Community Partnerships: </a:t>
            </a:r>
            <a:r>
              <a:rPr lang="en-US" sz="1400" dirty="0">
                <a:latin typeface="Arial" panose="020B0604020202020204" pitchFamily="34" charset="0"/>
                <a:cs typeface="Arial" panose="020B0604020202020204" pitchFamily="34" charset="0"/>
              </a:rPr>
              <a:t>Develop partnerships between police and communities across New York State. </a:t>
            </a:r>
          </a:p>
          <a:p>
            <a:endParaRPr lang="en-US" sz="700" dirty="0">
              <a:latin typeface="Arial" panose="020B0604020202020204" pitchFamily="34" charset="0"/>
              <a:cs typeface="Arial" panose="020B0604020202020204" pitchFamily="34" charset="0"/>
            </a:endParaRPr>
          </a:p>
          <a:p>
            <a:r>
              <a:rPr lang="en-US" sz="1400" i="1" dirty="0">
                <a:latin typeface="Arial" panose="020B0604020202020204" pitchFamily="34" charset="0"/>
                <a:cs typeface="Arial" panose="020B0604020202020204" pitchFamily="34" charset="0"/>
              </a:rPr>
              <a:t>Train and Certify Youth-Serving Professionals: </a:t>
            </a:r>
            <a:r>
              <a:rPr lang="en-US" sz="1400" dirty="0">
                <a:latin typeface="Arial" panose="020B0604020202020204" pitchFamily="34" charset="0"/>
                <a:cs typeface="Arial" panose="020B0604020202020204" pitchFamily="34" charset="0"/>
              </a:rPr>
              <a:t>Support training in effective interventions to address youth justice policy priorities, and the integration of effective interventions into certification requirements for professionals and in higher education programs.</a:t>
            </a:r>
            <a:endParaRPr lang="en-U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8785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19050"/>
            <a:ext cx="9144000" cy="350520"/>
            <a:chOff x="0" y="-19050"/>
            <a:chExt cx="9144000" cy="350520"/>
          </a:xfrm>
        </p:grpSpPr>
        <p:sp>
          <p:nvSpPr>
            <p:cNvPr id="4" name="TextBox 3"/>
            <p:cNvSpPr txBox="1"/>
            <p:nvPr/>
          </p:nvSpPr>
          <p:spPr>
            <a:xfrm>
              <a:off x="0" y="57150"/>
              <a:ext cx="9144000" cy="274320"/>
            </a:xfrm>
            <a:prstGeom prst="rect">
              <a:avLst/>
            </a:prstGeom>
            <a:solidFill>
              <a:srgbClr val="002D73"/>
            </a:solidFill>
          </p:spPr>
          <p:txBody>
            <a:bodyPr wrap="square" rtlCol="0">
              <a:spAutoFit/>
            </a:bodyPr>
            <a:lstStyle/>
            <a:p>
              <a:endParaRPr lang="en-US" dirty="0"/>
            </a:p>
          </p:txBody>
        </p:sp>
        <p:sp>
          <p:nvSpPr>
            <p:cNvPr id="5" name="TextBox 4"/>
            <p:cNvSpPr txBox="1"/>
            <p:nvPr/>
          </p:nvSpPr>
          <p:spPr>
            <a:xfrm>
              <a:off x="0" y="-19050"/>
              <a:ext cx="9144000" cy="91440"/>
            </a:xfrm>
            <a:prstGeom prst="rect">
              <a:avLst/>
            </a:prstGeom>
            <a:solidFill>
              <a:srgbClr val="F3A832"/>
            </a:solidFill>
          </p:spPr>
          <p:txBody>
            <a:bodyPr wrap="square" rtlCol="0">
              <a:spAutoFit/>
            </a:bodyPr>
            <a:lstStyle/>
            <a:p>
              <a:endParaRPr lang="en-US" dirty="0"/>
            </a:p>
          </p:txBody>
        </p:sp>
      </p:grpSp>
      <p:sp>
        <p:nvSpPr>
          <p:cNvPr id="3" name="Slide Number Placeholder 2"/>
          <p:cNvSpPr>
            <a:spLocks noGrp="1"/>
          </p:cNvSpPr>
          <p:nvPr>
            <p:ph type="sldNum" sz="quarter" idx="12"/>
          </p:nvPr>
        </p:nvSpPr>
        <p:spPr>
          <a:xfrm>
            <a:off x="6858000" y="91440"/>
            <a:ext cx="2133600" cy="273844"/>
          </a:xfrm>
        </p:spPr>
        <p:txBody>
          <a:bodyPr/>
          <a:lstStyle/>
          <a:p>
            <a:fld id="{D230F4BC-400C-4AFC-9E06-D490BC4E3447}" type="slidenum">
              <a:rPr lang="en-US" b="1" smtClean="0">
                <a:solidFill>
                  <a:schemeClr val="bg1"/>
                </a:solidFill>
                <a:latin typeface="Arial" panose="020B0604020202020204" pitchFamily="34" charset="0"/>
                <a:cs typeface="Arial" panose="020B0604020202020204" pitchFamily="34" charset="0"/>
              </a:rPr>
              <a:pPr/>
              <a:t>6</a:t>
            </a:fld>
            <a:endParaRPr lang="en-US" b="1" dirty="0">
              <a:solidFill>
                <a:schemeClr val="bg1"/>
              </a:solidFill>
              <a:latin typeface="Arial" panose="020B0604020202020204" pitchFamily="34" charset="0"/>
              <a:cs typeface="Arial" panose="020B0604020202020204" pitchFamily="34" charset="0"/>
            </a:endParaRPr>
          </a:p>
        </p:txBody>
      </p:sp>
      <p:sp>
        <p:nvSpPr>
          <p:cNvPr id="6" name="TextBox 5"/>
          <p:cNvSpPr txBox="1"/>
          <p:nvPr/>
        </p:nvSpPr>
        <p:spPr>
          <a:xfrm>
            <a:off x="114300" y="446856"/>
            <a:ext cx="8915400" cy="584775"/>
          </a:xfrm>
          <a:prstGeom prst="rect">
            <a:avLst/>
          </a:prstGeom>
          <a:noFill/>
        </p:spPr>
        <p:txBody>
          <a:bodyPr wrap="square" rtlCol="0">
            <a:spAutoFit/>
          </a:bodyPr>
          <a:lstStyle/>
          <a:p>
            <a:pPr algn="ctr"/>
            <a:r>
              <a:rPr lang="en-US" sz="3200" b="1" dirty="0">
                <a:latin typeface="Arial" panose="020B0604020202020204" pitchFamily="34" charset="0"/>
                <a:cs typeface="Arial" panose="020B0604020202020204" pitchFamily="34" charset="0"/>
              </a:rPr>
              <a:t>Goal #3</a:t>
            </a:r>
          </a:p>
        </p:txBody>
      </p:sp>
      <p:sp>
        <p:nvSpPr>
          <p:cNvPr id="8" name="TextBox 7"/>
          <p:cNvSpPr txBox="1"/>
          <p:nvPr/>
        </p:nvSpPr>
        <p:spPr>
          <a:xfrm>
            <a:off x="381000" y="1113204"/>
            <a:ext cx="8305800" cy="3200876"/>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Enhance Positive Youth, Family, and Community Impacts and Outcomes: Partner with youth, families, and communities in youth justice system work to improve outcomes and create meaningful connections for positive outcomes.</a:t>
            </a:r>
          </a:p>
          <a:p>
            <a:endParaRPr lang="en-US" sz="1400" dirty="0"/>
          </a:p>
          <a:p>
            <a:r>
              <a:rPr lang="en-US" sz="1400" i="1" dirty="0">
                <a:latin typeface="Arial" panose="020B0604020202020204" pitchFamily="34" charset="0"/>
                <a:cs typeface="Arial" panose="020B0604020202020204" pitchFamily="34" charset="0"/>
              </a:rPr>
              <a:t>Youth-Centered Service Delivery: </a:t>
            </a:r>
            <a:r>
              <a:rPr lang="en-US" sz="1400" dirty="0">
                <a:latin typeface="Arial" panose="020B0604020202020204" pitchFamily="34" charset="0"/>
                <a:cs typeface="Arial" panose="020B0604020202020204" pitchFamily="34" charset="0"/>
              </a:rPr>
              <a:t>Emphasize the youth and family being served by further developing collaboratives among youth, families, and professionals across youth-serving systems to increase seamless services and reduce disparities and other detrimental impacts embedded into system structure and operations. </a:t>
            </a:r>
          </a:p>
          <a:p>
            <a:endParaRPr lang="en-US" sz="1400" dirty="0">
              <a:latin typeface="Arial" panose="020B0604020202020204" pitchFamily="34" charset="0"/>
              <a:cs typeface="Arial" panose="020B0604020202020204" pitchFamily="34" charset="0"/>
            </a:endParaRPr>
          </a:p>
          <a:p>
            <a:r>
              <a:rPr lang="en-US" sz="1400" i="1" dirty="0">
                <a:latin typeface="Arial" panose="020B0604020202020204" pitchFamily="34" charset="0"/>
                <a:cs typeface="Arial" panose="020B0604020202020204" pitchFamily="34" charset="0"/>
              </a:rPr>
              <a:t>Youth, Family, and Community Partnerships: </a:t>
            </a:r>
            <a:r>
              <a:rPr lang="en-US" sz="1400" dirty="0">
                <a:latin typeface="Arial" panose="020B0604020202020204" pitchFamily="34" charset="0"/>
                <a:cs typeface="Arial" panose="020B0604020202020204" pitchFamily="34" charset="0"/>
              </a:rPr>
              <a:t>Intentionally include youth, family, and community participation in determining youth justice system responses and functioning and distinguish between them so needs are met from each perspective. Procedural Justice at All System Points: Integrate procedural justice best practices integrating fairness to and dignity of youth and families in the work of youth justice professionals at all system points</a:t>
            </a:r>
          </a:p>
        </p:txBody>
      </p:sp>
    </p:spTree>
    <p:extLst>
      <p:ext uri="{BB962C8B-B14F-4D97-AF65-F5344CB8AC3E}">
        <p14:creationId xmlns:p14="http://schemas.microsoft.com/office/powerpoint/2010/main" val="19520309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8919</TotalTime>
  <Words>672</Words>
  <Application>Microsoft Office PowerPoint</Application>
  <PresentationFormat>On-screen Show (16:9)</PresentationFormat>
  <Paragraphs>51</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Janine Kava</dc:creator>
  <cp:lastModifiedBy>Andriola, Thomas (DCJS)</cp:lastModifiedBy>
  <cp:revision>390</cp:revision>
  <cp:lastPrinted>2015-04-13T17:00:05Z</cp:lastPrinted>
  <dcterms:created xsi:type="dcterms:W3CDTF">2015-01-08T15:05:44Z</dcterms:created>
  <dcterms:modified xsi:type="dcterms:W3CDTF">2023-06-12T13:11:22Z</dcterms:modified>
</cp:coreProperties>
</file>